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61" r:id="rId4"/>
    <p:sldId id="264" r:id="rId5"/>
    <p:sldId id="265" r:id="rId6"/>
    <p:sldId id="266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1D65C78F-5A84-408C-9AE4-3CB58F4DF7CE}">
          <p14:sldIdLst>
            <p14:sldId id="262"/>
            <p14:sldId id="256"/>
            <p14:sldId id="261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" name="camera.wav"/>
          </p:stSnd>
        </p:sndAc>
      </p:transition>
    </mc:Choice>
    <mc:Fallback xmlns="">
      <p:transition spd="slow" advClick="0" advTm="20000">
        <p:fade/>
        <p:sndAc>
          <p:stSnd>
            <p:snd r:embed="rId3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wind"/>
        <p:sndAc>
          <p:stSnd>
            <p:snd r:embed="rId18" name="camera.wav"/>
          </p:stSnd>
        </p:sndAc>
      </p:transition>
    </mc:Choice>
    <mc:Fallback xmlns="">
      <p:transition spd="slow" advClick="0" advTm="20000">
        <p:fade/>
        <p:sndAc>
          <p:stSnd>
            <p:snd r:embed="rId19" name="camera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1F7932-F6FF-4F4E-A757-BD01789C1159}"/>
              </a:ext>
            </a:extLst>
          </p:cNvPr>
          <p:cNvSpPr txBox="1">
            <a:spLocks/>
          </p:cNvSpPr>
          <p:nvPr/>
        </p:nvSpPr>
        <p:spPr>
          <a:xfrm>
            <a:off x="200942" y="844846"/>
            <a:ext cx="10016850" cy="9956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zh-TW" sz="5400" b="1" dirty="0">
                <a:solidFill>
                  <a:schemeClr val="tx1"/>
                </a:solidFill>
              </a:rPr>
              <a:t>健行科技大學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74E51F96-518B-45AE-A86C-369B6CD7909C}"/>
              </a:ext>
            </a:extLst>
          </p:cNvPr>
          <p:cNvSpPr txBox="1">
            <a:spLocks/>
          </p:cNvSpPr>
          <p:nvPr/>
        </p:nvSpPr>
        <p:spPr>
          <a:xfrm>
            <a:off x="2282811" y="1936812"/>
            <a:ext cx="5846123" cy="9956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zh-TW" altLang="en-US" sz="4400" b="1" dirty="0">
              <a:solidFill>
                <a:schemeClr val="tx1"/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E7EF2498-E6BE-463E-B6CE-F09FD62B65E2}"/>
              </a:ext>
            </a:extLst>
          </p:cNvPr>
          <p:cNvSpPr txBox="1">
            <a:spLocks/>
          </p:cNvSpPr>
          <p:nvPr/>
        </p:nvSpPr>
        <p:spPr>
          <a:xfrm>
            <a:off x="856680" y="2859600"/>
            <a:ext cx="8719862" cy="98255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zh-TW" sz="6600" b="1" dirty="0">
                <a:solidFill>
                  <a:schemeClr val="tx1"/>
                </a:solidFill>
              </a:rPr>
              <a:t>校園環境安全與衛生</a:t>
            </a:r>
            <a:endParaRPr lang="zh-TW" altLang="en-US" sz="6600" b="1" dirty="0">
              <a:solidFill>
                <a:schemeClr val="tx1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565B2400-E3C5-4AA4-89BC-2D0F7915A2FC}"/>
              </a:ext>
            </a:extLst>
          </p:cNvPr>
          <p:cNvSpPr txBox="1">
            <a:spLocks/>
          </p:cNvSpPr>
          <p:nvPr/>
        </p:nvSpPr>
        <p:spPr>
          <a:xfrm>
            <a:off x="2284209" y="4555575"/>
            <a:ext cx="5846123" cy="9956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zh-TW" sz="4000" b="1" dirty="0">
                <a:solidFill>
                  <a:schemeClr val="tx1"/>
                </a:solidFill>
              </a:rPr>
              <a:t>環境安全衛生</a:t>
            </a:r>
            <a:r>
              <a:rPr lang="zh-TW" altLang="en-US" sz="4000" b="1" dirty="0">
                <a:solidFill>
                  <a:schemeClr val="tx1"/>
                </a:solidFill>
              </a:rPr>
              <a:t>組</a:t>
            </a:r>
            <a:endParaRPr lang="zh-TW" altLang="zh-TW" sz="4000" b="1" dirty="0">
              <a:solidFill>
                <a:schemeClr val="tx1"/>
              </a:solidFill>
            </a:endParaRPr>
          </a:p>
          <a:p>
            <a:pPr algn="ctr"/>
            <a:endParaRPr lang="zh-TW" altLang="en-US" sz="4400" b="1" dirty="0">
              <a:solidFill>
                <a:schemeClr val="tx1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BED1AE35-7366-41AE-8D87-60D472DCC89F}"/>
              </a:ext>
            </a:extLst>
          </p:cNvPr>
          <p:cNvSpPr txBox="1">
            <a:spLocks/>
          </p:cNvSpPr>
          <p:nvPr/>
        </p:nvSpPr>
        <p:spPr>
          <a:xfrm>
            <a:off x="638567" y="5303594"/>
            <a:ext cx="8790658" cy="9956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zh-TW" sz="4000" b="1" dirty="0">
                <a:solidFill>
                  <a:srgbClr val="FF0000"/>
                </a:solidFill>
              </a:rPr>
              <a:t>(</a:t>
            </a:r>
            <a:r>
              <a:rPr lang="zh-TW" altLang="en-US" sz="4000" b="1" dirty="0">
                <a:solidFill>
                  <a:srgbClr val="FF0000"/>
                </a:solidFill>
              </a:rPr>
              <a:t>已設定自動播放</a:t>
            </a:r>
            <a:r>
              <a:rPr lang="en-US" altLang="zh-TW" sz="4000" b="1" dirty="0">
                <a:solidFill>
                  <a:srgbClr val="FF0000"/>
                </a:solidFill>
              </a:rPr>
              <a:t>/</a:t>
            </a:r>
            <a:r>
              <a:rPr lang="zh-TW" altLang="en-US" sz="4000" b="1" dirty="0">
                <a:solidFill>
                  <a:srgbClr val="FF0000"/>
                </a:solidFill>
              </a:rPr>
              <a:t>每張投影片時間</a:t>
            </a:r>
            <a:r>
              <a:rPr lang="en-US" altLang="zh-TW" sz="4000" b="1" dirty="0">
                <a:solidFill>
                  <a:srgbClr val="FF0000"/>
                </a:solidFill>
              </a:rPr>
              <a:t>20</a:t>
            </a:r>
            <a:r>
              <a:rPr lang="zh-TW" altLang="en-US" sz="4000" b="1" dirty="0">
                <a:solidFill>
                  <a:srgbClr val="FF0000"/>
                </a:solidFill>
              </a:rPr>
              <a:t>秒</a:t>
            </a:r>
            <a:r>
              <a:rPr lang="en-US" altLang="zh-TW" sz="4000" b="1" dirty="0">
                <a:solidFill>
                  <a:srgbClr val="FF0000"/>
                </a:solidFill>
              </a:rPr>
              <a:t>)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pPr algn="ctr"/>
            <a:endParaRPr lang="zh-TW" alt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58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>
        <p:sndAc>
          <p:stSnd>
            <p:snd r:embed="rId2" name="camera.wav"/>
          </p:stSnd>
        </p:sndAc>
      </p:transition>
    </mc:Choice>
    <mc:Fallback xmlns="">
      <p:transition advClick="0" advTm="5000"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607" y="551231"/>
            <a:ext cx="8719862" cy="995664"/>
          </a:xfrm>
        </p:spPr>
        <p:txBody>
          <a:bodyPr/>
          <a:lstStyle/>
          <a:p>
            <a:pPr algn="ctr"/>
            <a:r>
              <a:rPr lang="zh-TW" altLang="en-US" sz="4800" b="1" dirty="0">
                <a:solidFill>
                  <a:schemeClr val="tx1"/>
                </a:solidFill>
              </a:rPr>
              <a:t>一般安全衛生教育訓練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32978" y="3981107"/>
            <a:ext cx="7766936" cy="1096899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870469" y="6035485"/>
            <a:ext cx="2808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健行科大</a:t>
            </a:r>
            <a:r>
              <a:rPr lang="en-US" altLang="zh-TW" dirty="0"/>
              <a:t>-</a:t>
            </a:r>
            <a:r>
              <a:rPr lang="zh-TW" altLang="en-US" dirty="0"/>
              <a:t>環境安全衛生組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16951" y="1922122"/>
            <a:ext cx="945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/>
              <a:t>1. </a:t>
            </a:r>
            <a:r>
              <a:rPr lang="zh-TW" altLang="en-US" sz="2800" dirty="0"/>
              <a:t>全校禁止吸菸。</a:t>
            </a:r>
          </a:p>
          <a:p>
            <a:pPr>
              <a:lnSpc>
                <a:spcPct val="150000"/>
              </a:lnSpc>
            </a:pPr>
            <a:r>
              <a:rPr lang="en-US" altLang="zh-TW" sz="2800" dirty="0"/>
              <a:t>2. </a:t>
            </a:r>
            <a:r>
              <a:rPr lang="zh-TW" altLang="en-US" sz="2800" dirty="0"/>
              <a:t>保持場地整潔，不得任意拋棄廢料或紙屑。</a:t>
            </a:r>
          </a:p>
          <a:p>
            <a:pPr>
              <a:lnSpc>
                <a:spcPct val="150000"/>
              </a:lnSpc>
            </a:pPr>
            <a:r>
              <a:rPr lang="en-US" altLang="zh-TW" sz="2800" dirty="0"/>
              <a:t>3. </a:t>
            </a:r>
            <a:r>
              <a:rPr lang="zh-TW" altLang="en-US" sz="2800" dirty="0"/>
              <a:t>事前防範重於事後補救，要隨時檢查使用之機具。</a:t>
            </a:r>
          </a:p>
          <a:p>
            <a:pPr marL="358775" indent="-358775">
              <a:lnSpc>
                <a:spcPct val="150000"/>
              </a:lnSpc>
            </a:pPr>
            <a:r>
              <a:rPr lang="en-US" altLang="zh-TW" sz="2800" dirty="0"/>
              <a:t>4. </a:t>
            </a:r>
            <a:r>
              <a:rPr lang="zh-TW" altLang="en-US" sz="2800" dirty="0"/>
              <a:t>實驗室內及電腦教室內，禁止跑步嬉戲、飲食。</a:t>
            </a:r>
          </a:p>
          <a:p>
            <a:pPr>
              <a:lnSpc>
                <a:spcPct val="150000"/>
              </a:lnSpc>
            </a:pPr>
            <a:r>
              <a:rPr lang="en-US" altLang="zh-TW" sz="2800" dirty="0"/>
              <a:t>5. </a:t>
            </a:r>
            <a:r>
              <a:rPr lang="zh-TW" altLang="en-US" sz="2800" dirty="0"/>
              <a:t>實驗室出入口應保持暢通，不得有障礙物。</a:t>
            </a:r>
          </a:p>
        </p:txBody>
      </p:sp>
    </p:spTree>
    <p:extLst>
      <p:ext uri="{BB962C8B-B14F-4D97-AF65-F5344CB8AC3E}">
        <p14:creationId xmlns:p14="http://schemas.microsoft.com/office/powerpoint/2010/main" val="1287526456"/>
      </p:ext>
    </p:extLst>
  </p:cSld>
  <p:clrMapOvr>
    <a:masterClrMapping/>
  </p:clrMapOvr>
  <p:transition spd="med" advClick="0" advTm="20000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607" y="551231"/>
            <a:ext cx="8719862" cy="995664"/>
          </a:xfrm>
        </p:spPr>
        <p:txBody>
          <a:bodyPr/>
          <a:lstStyle/>
          <a:p>
            <a:pPr algn="ctr"/>
            <a:r>
              <a:rPr lang="zh-TW" altLang="en-US" sz="4800" b="1" dirty="0">
                <a:solidFill>
                  <a:schemeClr val="tx1"/>
                </a:solidFill>
              </a:rPr>
              <a:t>一般安全衛生教育訓練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32978" y="3981107"/>
            <a:ext cx="7766936" cy="1096899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16951" y="1922122"/>
            <a:ext cx="945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/>
              <a:t>6. </a:t>
            </a:r>
            <a:r>
              <a:rPr lang="zh-TW" altLang="en-US" sz="2800" dirty="0"/>
              <a:t>確認最近的滅火器、急救箱位置，並熟知使用方法。</a:t>
            </a:r>
          </a:p>
          <a:p>
            <a:pPr>
              <a:lnSpc>
                <a:spcPct val="150000"/>
              </a:lnSpc>
            </a:pPr>
            <a:r>
              <a:rPr lang="en-US" altLang="zh-TW" sz="2800" dirty="0"/>
              <a:t>7. </a:t>
            </a:r>
            <a:r>
              <a:rPr lang="zh-TW" altLang="en-US" sz="2800" dirty="0"/>
              <a:t>毒性或易燃之垃圾應依規定處理，防止危害事故。</a:t>
            </a:r>
          </a:p>
          <a:p>
            <a:pPr>
              <a:lnSpc>
                <a:spcPct val="150000"/>
              </a:lnSpc>
            </a:pPr>
            <a:r>
              <a:rPr lang="en-US" altLang="zh-TW" sz="2800" dirty="0"/>
              <a:t>8. </a:t>
            </a:r>
            <a:r>
              <a:rPr lang="zh-TW" altLang="en-US" sz="2800" dirty="0"/>
              <a:t>實習場所之機件、物品及工具，應放置固定處所。</a:t>
            </a:r>
          </a:p>
          <a:p>
            <a:pPr>
              <a:lnSpc>
                <a:spcPct val="150000"/>
              </a:lnSpc>
            </a:pPr>
            <a:r>
              <a:rPr lang="en-US" altLang="zh-TW" sz="2800" dirty="0"/>
              <a:t>9. </a:t>
            </a:r>
            <a:r>
              <a:rPr lang="zh-TW" altLang="en-US" sz="2800" dirty="0"/>
              <a:t>不可用沾濕的手，操作電器設備。</a:t>
            </a:r>
            <a:endParaRPr lang="en-US" altLang="zh-TW" sz="2800" dirty="0"/>
          </a:p>
          <a:p>
            <a:pPr>
              <a:lnSpc>
                <a:spcPct val="150000"/>
              </a:lnSpc>
            </a:pPr>
            <a:r>
              <a:rPr lang="en-US" altLang="zh-TW" sz="2800" dirty="0"/>
              <a:t>10. </a:t>
            </a:r>
            <a:r>
              <a:rPr lang="zh-TW" altLang="en-US" sz="2800" dirty="0"/>
              <a:t>操作危險機具需有他人在場，嚴格遵守操作流程規範。</a:t>
            </a:r>
          </a:p>
        </p:txBody>
      </p:sp>
      <p:sp>
        <p:nvSpPr>
          <p:cNvPr id="7" name="矩形 6"/>
          <p:cNvSpPr/>
          <p:nvPr/>
        </p:nvSpPr>
        <p:spPr>
          <a:xfrm>
            <a:off x="8870469" y="6035485"/>
            <a:ext cx="2808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健行科大</a:t>
            </a:r>
            <a:r>
              <a:rPr lang="en-US" altLang="zh-TW" dirty="0"/>
              <a:t>-</a:t>
            </a:r>
            <a:r>
              <a:rPr lang="zh-TW" altLang="en-US" dirty="0"/>
              <a:t>環境安全衛生組</a:t>
            </a:r>
          </a:p>
        </p:txBody>
      </p:sp>
    </p:spTree>
    <p:extLst>
      <p:ext uri="{BB962C8B-B14F-4D97-AF65-F5344CB8AC3E}">
        <p14:creationId xmlns:p14="http://schemas.microsoft.com/office/powerpoint/2010/main" val="1787832499"/>
      </p:ext>
    </p:extLst>
  </p:cSld>
  <p:clrMapOvr>
    <a:masterClrMapping/>
  </p:clrMapOvr>
  <p:transition spd="med" advClick="0" advTm="20000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mph" presetSubtype="0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3" descr="MsWorks_6.jpg">
            <a:extLst>
              <a:ext uri="{FF2B5EF4-FFF2-40B4-BE49-F238E27FC236}">
                <a16:creationId xmlns:a16="http://schemas.microsoft.com/office/drawing/2014/main" id="{2AEADF34-ADD1-4B47-ADD5-FD2DCC525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54388"/>
      </p:ext>
    </p:extLst>
  </p:cSld>
  <p:clrMapOvr>
    <a:masterClrMapping/>
  </p:clrMapOvr>
  <p:transition spd="med" advClick="0" advTm="20000">
    <p:pull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6561443-8C25-486E-961F-8C3D8B2C8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63398"/>
            <a:ext cx="9243963" cy="75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 descr="20150925_1_2.jpg">
            <a:extLst>
              <a:ext uri="{FF2B5EF4-FFF2-40B4-BE49-F238E27FC236}">
                <a16:creationId xmlns:a16="http://schemas.microsoft.com/office/drawing/2014/main" id="{81830DCA-FD9F-4693-8015-CA5AD6A16FC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79975" y="1965830"/>
            <a:ext cx="3482057" cy="2736304"/>
          </a:xfrm>
          <a:prstGeom prst="rect">
            <a:avLst/>
          </a:prstGeom>
          <a:ln w="57150">
            <a:solidFill>
              <a:srgbClr val="FF0000"/>
            </a:solidFill>
            <a:prstDash val="lgDash"/>
          </a:ln>
          <a:effectLst>
            <a:softEdge rad="127000"/>
          </a:effectLst>
        </p:spPr>
      </p:pic>
      <p:pic>
        <p:nvPicPr>
          <p:cNvPr id="4" name="圖片 3" descr="images (9).jpg">
            <a:extLst>
              <a:ext uri="{FF2B5EF4-FFF2-40B4-BE49-F238E27FC236}">
                <a16:creationId xmlns:a16="http://schemas.microsoft.com/office/drawing/2014/main" id="{DC161AA3-8D73-4EA9-A826-980349DEF5B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10" y="4463100"/>
            <a:ext cx="2883483" cy="2322892"/>
          </a:xfrm>
          <a:prstGeom prst="rect">
            <a:avLst/>
          </a:prstGeom>
          <a:ln w="57150">
            <a:solidFill>
              <a:srgbClr val="FF0000"/>
            </a:solidFill>
            <a:prstDash val="lgDash"/>
          </a:ln>
          <a:effectLst>
            <a:softEdge rad="127000"/>
          </a:effectLst>
        </p:spPr>
      </p:pic>
      <p:pic>
        <p:nvPicPr>
          <p:cNvPr id="5" name="圖片 4" descr="images (10).jpg">
            <a:extLst>
              <a:ext uri="{FF2B5EF4-FFF2-40B4-BE49-F238E27FC236}">
                <a16:creationId xmlns:a16="http://schemas.microsoft.com/office/drawing/2014/main" id="{E147E6C2-19AD-4F14-B808-8852C237459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23058" y="72008"/>
            <a:ext cx="3119018" cy="2132857"/>
          </a:xfrm>
          <a:prstGeom prst="rect">
            <a:avLst/>
          </a:prstGeom>
          <a:ln w="57150">
            <a:solidFill>
              <a:srgbClr val="FF0000"/>
            </a:solidFill>
            <a:prstDash val="lgDash"/>
          </a:ln>
          <a:effectLst>
            <a:softEdge rad="127000"/>
          </a:effectLst>
        </p:spPr>
      </p:pic>
      <p:pic>
        <p:nvPicPr>
          <p:cNvPr id="6" name="圖片 7" descr="images (11).jpg">
            <a:extLst>
              <a:ext uri="{FF2B5EF4-FFF2-40B4-BE49-F238E27FC236}">
                <a16:creationId xmlns:a16="http://schemas.microsoft.com/office/drawing/2014/main" id="{AAFC464F-3AA3-4194-9711-F2F1A73861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427" y="3504617"/>
            <a:ext cx="2883483" cy="1539198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959246"/>
      </p:ext>
    </p:extLst>
  </p:cSld>
  <p:clrMapOvr>
    <a:masterClrMapping/>
  </p:clrMapOvr>
  <p:transition spd="med" advClick="0" advTm="20000">
    <p:pull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4BDFFF21-9460-4CCA-A6B5-5F220FD97BB0}"/>
              </a:ext>
            </a:extLst>
          </p:cNvPr>
          <p:cNvSpPr txBox="1"/>
          <p:nvPr/>
        </p:nvSpPr>
        <p:spPr>
          <a:xfrm>
            <a:off x="2575421" y="2828835"/>
            <a:ext cx="4915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000" b="1" dirty="0">
                <a:solidFill>
                  <a:srgbClr val="FF0000"/>
                </a:solidFill>
                <a:latin typeface="+mn-ea"/>
              </a:rPr>
              <a:t>簡報結束</a:t>
            </a:r>
          </a:p>
        </p:txBody>
      </p:sp>
    </p:spTree>
    <p:extLst>
      <p:ext uri="{BB962C8B-B14F-4D97-AF65-F5344CB8AC3E}">
        <p14:creationId xmlns:p14="http://schemas.microsoft.com/office/powerpoint/2010/main" val="2741286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  <p:sndAc>
          <p:stSnd>
            <p:snd r:embed="rId2" name="camera.wav"/>
          </p:stSnd>
        </p:sndAc>
      </p:transition>
    </mc:Choice>
    <mc:Fallback xmlns="">
      <p:transition spd="slow" advClick="0" advTm="10000">
        <p:fade/>
        <p:sndAc>
          <p:stSnd>
            <p:snd r:embed="rId3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191</Words>
  <Application>Microsoft Office PowerPoint</Application>
  <PresentationFormat>寬螢幕</PresentationFormat>
  <Paragraphs>19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Trebuchet MS</vt:lpstr>
      <vt:lpstr>Wingdings 3</vt:lpstr>
      <vt:lpstr>多面向</vt:lpstr>
      <vt:lpstr>PowerPoint 簡報</vt:lpstr>
      <vt:lpstr>一般安全衛生教育訓練</vt:lpstr>
      <vt:lpstr>一般安全衛生教育訓練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新生一般安全衛生教育訓練</dc:title>
  <dc:creator>user</dc:creator>
  <cp:lastModifiedBy>user</cp:lastModifiedBy>
  <cp:revision>35</cp:revision>
  <cp:lastPrinted>2022-07-28T03:26:46Z</cp:lastPrinted>
  <dcterms:created xsi:type="dcterms:W3CDTF">2022-07-27T09:02:04Z</dcterms:created>
  <dcterms:modified xsi:type="dcterms:W3CDTF">2024-09-03T03:51:02Z</dcterms:modified>
</cp:coreProperties>
</file>